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5" r:id="rId3"/>
    <p:sldMasterId id="2147483674" r:id="rId4"/>
    <p:sldMasterId id="2147483690" r:id="rId5"/>
    <p:sldMasterId id="2147483693" r:id="rId6"/>
    <p:sldMasterId id="2147483694" r:id="rId7"/>
    <p:sldMasterId id="2147483703" r:id="rId8"/>
    <p:sldMasterId id="2147489460" r:id="rId9"/>
  </p:sldMasterIdLst>
  <p:notesMasterIdLst>
    <p:notesMasterId r:id="rId30"/>
  </p:notesMasterIdLst>
  <p:handoutMasterIdLst>
    <p:handoutMasterId r:id="rId31"/>
  </p:handoutMasterIdLst>
  <p:sldIdLst>
    <p:sldId id="401" r:id="rId10"/>
    <p:sldId id="276" r:id="rId11"/>
    <p:sldId id="459" r:id="rId12"/>
    <p:sldId id="446" r:id="rId13"/>
    <p:sldId id="414" r:id="rId14"/>
    <p:sldId id="496" r:id="rId15"/>
    <p:sldId id="509" r:id="rId16"/>
    <p:sldId id="513" r:id="rId17"/>
    <p:sldId id="481" r:id="rId18"/>
    <p:sldId id="534" r:id="rId19"/>
    <p:sldId id="518" r:id="rId20"/>
    <p:sldId id="480" r:id="rId21"/>
    <p:sldId id="430" r:id="rId22"/>
    <p:sldId id="535" r:id="rId23"/>
    <p:sldId id="536" r:id="rId24"/>
    <p:sldId id="537" r:id="rId25"/>
    <p:sldId id="538" r:id="rId26"/>
    <p:sldId id="449" r:id="rId27"/>
    <p:sldId id="504" r:id="rId28"/>
    <p:sldId id="533" r:id="rId29"/>
  </p:sldIdLst>
  <p:sldSz cx="9144000" cy="6858000" type="screen4x3"/>
  <p:notesSz cx="7086600" cy="94297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66"/>
    <a:srgbClr val="9B9B9B"/>
    <a:srgbClr val="C5C5C5"/>
    <a:srgbClr val="D1D1D1"/>
    <a:srgbClr val="A3A3A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3" autoAdjust="0"/>
    <p:restoredTop sz="98107" autoAdjust="0"/>
  </p:normalViewPr>
  <p:slideViewPr>
    <p:cSldViewPr>
      <p:cViewPr>
        <p:scale>
          <a:sx n="66" d="100"/>
          <a:sy n="66" d="100"/>
        </p:scale>
        <p:origin x="-906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t" anchorCtr="0" compatLnSpc="1">
            <a:prstTxWarp prst="textNoShape">
              <a:avLst/>
            </a:prstTxWarp>
          </a:bodyPr>
          <a:lstStyle>
            <a:lvl1pPr algn="l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b" anchorCtr="0" compatLnSpc="1">
            <a:prstTxWarp prst="textNoShape">
              <a:avLst/>
            </a:prstTxWarp>
          </a:bodyPr>
          <a:lstStyle>
            <a:lvl1pPr algn="l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30091C-E9FC-4CD5-85B2-83DD85E30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t" anchorCtr="0" compatLnSpc="1">
            <a:prstTxWarp prst="textNoShape">
              <a:avLst/>
            </a:prstTxWarp>
          </a:bodyPr>
          <a:lstStyle>
            <a:lvl1pPr algn="l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706438"/>
            <a:ext cx="47180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79925"/>
            <a:ext cx="56673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b" anchorCtr="0" compatLnSpc="1">
            <a:prstTxWarp prst="textNoShape">
              <a:avLst/>
            </a:prstTxWarp>
          </a:bodyPr>
          <a:lstStyle>
            <a:lvl1pPr algn="l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79" tIns="47290" rIns="94579" bIns="4729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C4F3AD-EC11-4C7E-8524-52BBF5D68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4145B-882D-4C48-90C7-6CB6E833020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7450" y="706438"/>
            <a:ext cx="4716463" cy="35369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E2B99-D358-48C7-9714-85BEA39A59AB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706438"/>
            <a:ext cx="4714875" cy="35369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7E95F-AFE7-4DAF-8EC6-3F446AE623D8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5863" y="706438"/>
            <a:ext cx="4714875" cy="35369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B6A0-855E-4FED-A449-3ABE664B9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F194-EF61-41D6-9D8F-259E3671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E2FE-94E7-4FDD-8136-0218DBFE71BD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63E7-BC1D-4ACF-9E19-4BE24FDC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0A5B-3988-467B-B03E-09587EC54471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3632-A50A-4D90-A54D-BE9730C5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27A7-16F2-4E33-88AD-270CF6600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3F78-0559-46F9-BB64-8173D3D7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6F39-5358-4541-A532-05E8AB092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543C-9C12-4A83-8DD0-FF5614588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89E5C-DF19-4B23-A39A-C8D8BB3ED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B740-612D-4939-94F3-94370DC9A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0D736-C501-4580-A45B-CF1D958E6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60FC-3BD2-4C0A-89AA-A3269452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C651-6DEE-444A-B8A7-2FC01EE4A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49C8-0D59-4A67-87EE-CF276790C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E66E-8209-456A-97B0-B49B0FDCF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2500-94B1-4DF9-9DCD-B89C1FE4F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8C532-7CBA-4956-BE89-75FEB0401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0E51E-F117-4F7D-91F6-100638C8F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0898-9EAA-4591-9340-4BC4FF69F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C843D-5C46-4007-BE76-C5ED79BDD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80B0-3704-4F24-A728-D2C64D809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0E93-8259-4639-851D-1C35B75F7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55EE-C4AA-455E-9134-8965E9C72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4775A-A8DD-4CA2-8844-B496E0D8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6190-D906-4E44-BD9A-0D0B74832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A4CD-1154-45B8-A7BA-7802FB191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228A-44DD-4937-922C-34890D0D4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69E5-2089-4E17-B68E-34D0C1EFC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CD02-7FD8-4AAB-801B-2C2023AAE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AFCE0-FA57-4263-BA66-3DB813FC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ME_logo"/>
          <p:cNvPicPr>
            <a:picLocks noChangeAspect="1" noChangeArrowheads="1"/>
          </p:cNvPicPr>
          <p:nvPr/>
        </p:nvPicPr>
        <p:blipFill>
          <a:blip r:embed="rId2" cstate="print"/>
          <a:srcRect l="8696" r="13043" b="461"/>
          <a:stretch>
            <a:fillRect/>
          </a:stretch>
        </p:blipFill>
        <p:spPr bwMode="auto">
          <a:xfrm>
            <a:off x="7848600" y="6210300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6904-8DDC-495A-BDDF-F8180435C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72A9-4343-4729-9AF0-ADF11B277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24EF1-12BE-44A5-951F-72651D4AF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835BA-EDA0-4905-B8A4-4BA47DE2D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E15D-24CD-4DBC-8DBA-E32F7BE1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62D3-1C96-48CA-AEA9-201D6EE7C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88493-FA67-4196-B9F8-C2DA5B1F2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2938-813A-4A0F-A98B-2ECB55D51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38C0D-EA4A-4D9D-92AC-B6ABD47D5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B2D09-8E43-42AC-A8FE-70ACE8F7E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DF2B-3A43-4D48-A43E-326BF56E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E121-AFA8-4C9E-8870-D5051EC23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50F36-3B4E-4724-B9E2-410A421C6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2660-4923-435A-B943-E5F92742D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9DE3-08AA-44B6-A02D-553DBE1DA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B73D-EEA1-4E90-89E7-501D06A2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A4CA-096D-4740-BF00-E27FF0813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90BFC-3790-420F-9A4C-8398A7043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53F4E-9C25-4C34-BC0E-C2AF910C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4EC6-2404-436D-96E1-01134237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8BBB-AA23-4D68-9E61-205430552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25C09-DA44-4465-9C93-DB5C7E946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4548-B769-4694-A8B4-DD351E00E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39D3-2864-4BD6-8CAE-B09A61B67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E61E1-CFB7-4758-803A-048E37CA9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013C-0BB2-45D9-BD39-CC807C891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CCC62-DBA4-4541-ADBA-286D67E75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2473-F215-4F9D-8879-A3DBEBC1B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2153-6E56-4E16-A4A5-970501AD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A5BF-B55B-403F-BDC7-A39D6AF41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0F9DF-7148-49C4-A377-502A3339D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B9D20-1C51-4D38-B36C-A15D1E67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EDEAD-61CF-423B-B5DB-30FB5652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B05E-7490-4D76-92F7-1BE8302BE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2F19-4D38-451C-A2EB-975BA8DE8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A43EB-E95E-415D-A8AA-8EFD41D74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521E-E1F5-4113-9D78-35280144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1132-334B-458F-9822-5C115500F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66C3-04C8-4024-BF86-081AA0FBC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A927F-990F-4F26-9953-D9C38541F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0042-DFA6-43A3-8720-8448B3E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B435-4F3D-474C-B9AD-46A6E61C0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211B2-7AEB-4D96-879E-D63C3973D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EC9E3-C159-4618-B7F9-C041EB465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ED0C6-A8A5-4CE3-AB2E-ED32898C4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D6B18-2121-4BD5-AB4A-621BC8E6D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CE49-A1D0-4296-BDA9-BD0B427BF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76D-A611-48FE-B524-158A89808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CE15B-2B7A-434D-B119-2C81EC13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B497-B65C-4788-9368-27DF7ECE6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BF48D-D397-497C-9D35-9039DB158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1BF2-5A65-4009-BF83-DFFB00865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5AD1-A30F-44C0-A245-0F4F2B63D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F78A-70E2-48BE-A847-34FE85563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5268-6F83-4E12-A5E0-49594F10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F7C2-EC86-4CFC-9EF0-47CF23CD8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4FEE-C6ED-4102-8002-FBE7D64C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70A37-675B-486D-B2D7-ED9624B80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8457-BB83-465E-9C06-5A8B0B440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363C-0D9B-456D-8CAB-987C637C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9F59-4275-4B6F-9FB8-3485A089B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2EED-578B-4C06-8527-1AB7EEF93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C00F-76AD-4BA8-BFAA-91B061E67C69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278E-8E03-43C3-9F8F-EFD2D637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748A2-029B-4EA7-8124-3AD498287925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F2AC-3AED-4D82-8FC3-DB388D3D6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BA2A-B800-45EF-B996-16F5C0C9C124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0F8B-B180-4B39-92B3-1660A6557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E6BF-F476-46C4-9301-75907942898E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807F-7AF5-439C-93CA-9D0E02A8B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4BF1-8CC1-4C35-AB45-5EA49FAD3D12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D52D-0E23-4D6D-B9EB-32221439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0FF3-7A52-4C4F-80B0-3DF3A5B65212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D092-0D1C-4513-9C9E-D40900D74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4C62-3D7B-405A-8FD0-1AC77DC3DB4E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A502-6E48-4ED4-B873-544CB0492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EAB8-39D8-4FD4-BB45-730A1A2F2D2B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1465-02AE-4146-BB40-DA30F7510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3F46-78CE-4CEF-93F2-F14C68C60B4F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6B78-7263-42AE-B1F7-F0BBBAEB9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E524654-C298-4010-9A4C-039B970E6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92" r:id="rId1"/>
    <p:sldLayoutId id="2147490393" r:id="rId2"/>
    <p:sldLayoutId id="2147490394" r:id="rId3"/>
    <p:sldLayoutId id="2147490395" r:id="rId4"/>
    <p:sldLayoutId id="2147490396" r:id="rId5"/>
    <p:sldLayoutId id="2147490397" r:id="rId6"/>
    <p:sldLayoutId id="2147490398" r:id="rId7"/>
    <p:sldLayoutId id="2147490399" r:id="rId8"/>
    <p:sldLayoutId id="2147490400" r:id="rId9"/>
    <p:sldLayoutId id="2147490401" r:id="rId10"/>
    <p:sldLayoutId id="2147490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D5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0AAA87F8-EAE3-498F-B605-4EA4910D0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403" r:id="rId1"/>
    <p:sldLayoutId id="2147490404" r:id="rId2"/>
    <p:sldLayoutId id="2147490405" r:id="rId3"/>
    <p:sldLayoutId id="2147490406" r:id="rId4"/>
    <p:sldLayoutId id="2147490407" r:id="rId5"/>
    <p:sldLayoutId id="2147490408" r:id="rId6"/>
    <p:sldLayoutId id="2147490409" r:id="rId7"/>
    <p:sldLayoutId id="2147490410" r:id="rId8"/>
    <p:sldLayoutId id="2147490411" r:id="rId9"/>
    <p:sldLayoutId id="2147490412" r:id="rId10"/>
    <p:sldLayoutId id="2147490413" r:id="rId11"/>
    <p:sldLayoutId id="21474904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~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D5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BEEF5816-7DE6-4A8C-A336-D8460FDA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415" r:id="rId1"/>
    <p:sldLayoutId id="2147490416" r:id="rId2"/>
    <p:sldLayoutId id="2147490417" r:id="rId3"/>
    <p:sldLayoutId id="2147490418" r:id="rId4"/>
    <p:sldLayoutId id="2147490419" r:id="rId5"/>
    <p:sldLayoutId id="2147490420" r:id="rId6"/>
    <p:sldLayoutId id="2147490421" r:id="rId7"/>
    <p:sldLayoutId id="2147490422" r:id="rId8"/>
    <p:sldLayoutId id="2147490423" r:id="rId9"/>
    <p:sldLayoutId id="2147490424" r:id="rId10"/>
    <p:sldLayoutId id="21474904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D5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19C940C7-86C0-40F4-B160-E7542B05A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492" r:id="rId1"/>
    <p:sldLayoutId id="2147490426" r:id="rId2"/>
    <p:sldLayoutId id="2147490427" r:id="rId3"/>
    <p:sldLayoutId id="2147490428" r:id="rId4"/>
    <p:sldLayoutId id="2147490429" r:id="rId5"/>
    <p:sldLayoutId id="2147490430" r:id="rId6"/>
    <p:sldLayoutId id="2147490431" r:id="rId7"/>
    <p:sldLayoutId id="2147490432" r:id="rId8"/>
    <p:sldLayoutId id="2147490433" r:id="rId9"/>
    <p:sldLayoutId id="2147490434" r:id="rId10"/>
    <p:sldLayoutId id="2147490435" r:id="rId11"/>
    <p:sldLayoutId id="21474904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D5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74DBB01D-0C6A-419F-8E44-BD303A491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437" r:id="rId1"/>
    <p:sldLayoutId id="2147490438" r:id="rId2"/>
    <p:sldLayoutId id="2147490439" r:id="rId3"/>
    <p:sldLayoutId id="2147490440" r:id="rId4"/>
    <p:sldLayoutId id="2147490441" r:id="rId5"/>
    <p:sldLayoutId id="2147490442" r:id="rId6"/>
    <p:sldLayoutId id="2147490443" r:id="rId7"/>
    <p:sldLayoutId id="2147490444" r:id="rId8"/>
    <p:sldLayoutId id="2147490445" r:id="rId9"/>
    <p:sldLayoutId id="2147490446" r:id="rId10"/>
    <p:sldLayoutId id="21474904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~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D1FADCB-D0AA-410D-B88F-73D53B02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48" r:id="rId1"/>
    <p:sldLayoutId id="2147490449" r:id="rId2"/>
    <p:sldLayoutId id="2147490450" r:id="rId3"/>
    <p:sldLayoutId id="2147490451" r:id="rId4"/>
    <p:sldLayoutId id="2147490452" r:id="rId5"/>
    <p:sldLayoutId id="2147490453" r:id="rId6"/>
    <p:sldLayoutId id="2147490454" r:id="rId7"/>
    <p:sldLayoutId id="2147490455" r:id="rId8"/>
    <p:sldLayoutId id="2147490456" r:id="rId9"/>
    <p:sldLayoutId id="2147490457" r:id="rId10"/>
    <p:sldLayoutId id="21474904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5FA6E8D-09EA-4FFF-B709-EBCB86680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59" r:id="rId1"/>
    <p:sldLayoutId id="2147490460" r:id="rId2"/>
    <p:sldLayoutId id="2147490461" r:id="rId3"/>
    <p:sldLayoutId id="2147490462" r:id="rId4"/>
    <p:sldLayoutId id="2147490463" r:id="rId5"/>
    <p:sldLayoutId id="2147490464" r:id="rId6"/>
    <p:sldLayoutId id="2147490465" r:id="rId7"/>
    <p:sldLayoutId id="2147490466" r:id="rId8"/>
    <p:sldLayoutId id="2147490467" r:id="rId9"/>
    <p:sldLayoutId id="2147490468" r:id="rId10"/>
    <p:sldLayoutId id="21474904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6CE4908-EA64-481E-8C39-379438550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70" r:id="rId1"/>
    <p:sldLayoutId id="2147490471" r:id="rId2"/>
    <p:sldLayoutId id="2147490472" r:id="rId3"/>
    <p:sldLayoutId id="2147490473" r:id="rId4"/>
    <p:sldLayoutId id="2147490474" r:id="rId5"/>
    <p:sldLayoutId id="2147490475" r:id="rId6"/>
    <p:sldLayoutId id="2147490476" r:id="rId7"/>
    <p:sldLayoutId id="2147490477" r:id="rId8"/>
    <p:sldLayoutId id="2147490478" r:id="rId9"/>
    <p:sldLayoutId id="2147490479" r:id="rId10"/>
    <p:sldLayoutId id="21474904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7F78B6-121C-47BD-8887-E28E994C50E1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F2A346E-65BD-40F8-AD80-0F92895D5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1" r:id="rId1"/>
    <p:sldLayoutId id="2147490482" r:id="rId2"/>
    <p:sldLayoutId id="2147490483" r:id="rId3"/>
    <p:sldLayoutId id="2147490484" r:id="rId4"/>
    <p:sldLayoutId id="2147490485" r:id="rId5"/>
    <p:sldLayoutId id="2147490486" r:id="rId6"/>
    <p:sldLayoutId id="2147490487" r:id="rId7"/>
    <p:sldLayoutId id="2147490488" r:id="rId8"/>
    <p:sldLayoutId id="2147490489" r:id="rId9"/>
    <p:sldLayoutId id="2147490490" r:id="rId10"/>
    <p:sldLayoutId id="21474904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534400" cy="19812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4800" b="1" smtClean="0">
                <a:solidFill>
                  <a:srgbClr val="FFFF00"/>
                </a:solidFill>
              </a:rPr>
              <a:t>HSRP Arctic Working Group</a:t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2400" b="1" smtClean="0">
                <a:solidFill>
                  <a:srgbClr val="FFFF00"/>
                </a:solidFill>
              </a:rPr>
              <a:t>Team: Steve Carmel, Andy Armstrong, Lawson Brigham &amp; Matt Forney (3 teleconferences)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Driving Forces for the U.S. Maritime Arctic: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~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Offshore Oil &amp; Gas Development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~ Onshore Hard Minerals Development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~ Expanding Traffic along Russia’s NSR in extended summer navigation seasons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~ Continued need for seabed exploration  of the outer continental shelf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3485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286000" y="3505200"/>
            <a:ext cx="373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 Super Ecologically &amp; Biologically Significant 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Actions from the HSRP Arctic WG: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4102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Explore new hydrographic platforms ~ R/V </a:t>
            </a:r>
            <a:r>
              <a:rPr lang="en-US" sz="2800" i="1" dirty="0" err="1" smtClean="0">
                <a:solidFill>
                  <a:schemeClr val="bg1"/>
                </a:solidFill>
                <a:latin typeface="+mj-lt"/>
              </a:rPr>
              <a:t>Sikuliaq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(2014); CG &amp; commercial assets.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Extend partnering with Shell (</a:t>
            </a:r>
            <a:r>
              <a:rPr lang="en-US" sz="2800" i="1" dirty="0" err="1" smtClean="0">
                <a:solidFill>
                  <a:schemeClr val="bg1"/>
                </a:solidFill>
                <a:latin typeface="+mj-lt"/>
              </a:rPr>
              <a:t>Aiviq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)and new Arctic OAG offshore developers.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HSRP call attention to Arctic needs in upcoming GAO study on NOAA data collection systems.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U.S. delegation to IHO &amp; Arctic Regional Hydrographic Commission ~ press for coordinated/collaborative efforts.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Standing Arctic WG ~ stakeholder surveys (?)</a:t>
            </a:r>
          </a:p>
          <a:p>
            <a:pPr eaLnBrk="1" hangingPunct="1">
              <a:spcBef>
                <a:spcPct val="35000"/>
              </a:spcBef>
              <a:defRPr/>
            </a:pPr>
            <a:endParaRPr lang="en-US" sz="30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35000"/>
              </a:spcBef>
              <a:defRPr/>
            </a:pPr>
            <a:endParaRPr lang="en-US" sz="30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35000"/>
              </a:spcBef>
              <a:defRPr/>
            </a:pPr>
            <a:endParaRPr lang="en-US" sz="30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35000"/>
              </a:spcBef>
              <a:defRPr/>
            </a:pPr>
            <a:endParaRPr lang="en-US" sz="30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35000"/>
              </a:spcBef>
              <a:buFontTx/>
              <a:buNone/>
              <a:defRPr/>
            </a:pPr>
            <a:endParaRPr lang="en-US" sz="30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35000"/>
              </a:spcBef>
              <a:defRPr/>
            </a:pPr>
            <a:endParaRPr lang="en-US" sz="35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640388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5257800" cy="600075"/>
          </a:xfrm>
          <a:prstGeom prst="rect">
            <a:avLst/>
          </a:prstGeom>
          <a:solidFill>
            <a:srgbClr val="FF33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Arctic Ministers’ Approval 29 April 2009 ~ Negotiated Text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943600" y="914400"/>
            <a:ext cx="3200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FFFF00"/>
                </a:solidFill>
              </a:rPr>
              <a:t>Table of Contents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cs typeface="Arial" charset="0"/>
              </a:rPr>
              <a:t>• </a:t>
            </a:r>
            <a:r>
              <a:rPr lang="en-US" b="1">
                <a:solidFill>
                  <a:srgbClr val="FFFF00"/>
                </a:solidFill>
              </a:rPr>
              <a:t>Executive Summary </a:t>
            </a:r>
            <a:br>
              <a:rPr lang="en-US" b="1">
                <a:solidFill>
                  <a:srgbClr val="FFFF00"/>
                </a:solidFill>
              </a:rPr>
            </a:br>
            <a:r>
              <a:rPr lang="en-US" b="1">
                <a:solidFill>
                  <a:srgbClr val="FFFF00"/>
                </a:solidFill>
              </a:rPr>
              <a:t>  with Recommendations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•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</a:rPr>
              <a:t>Arctic Marine Geography       </a:t>
            </a:r>
            <a:br>
              <a:rPr lang="en-US" b="1">
                <a:solidFill>
                  <a:srgbClr val="FFFF00"/>
                </a:solidFill>
              </a:rPr>
            </a:br>
            <a:r>
              <a:rPr lang="en-US" b="1">
                <a:solidFill>
                  <a:srgbClr val="FFFF00"/>
                </a:solidFill>
              </a:rPr>
              <a:t>  Climate &amp; Sea Ice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•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</a:rPr>
              <a:t>History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•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</a:rPr>
              <a:t>Governance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•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</a:rPr>
              <a:t>Current Use/Database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FF0000"/>
                </a:solidFill>
              </a:rPr>
              <a:t> Scenarios to 2020 &amp; 2050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•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</a:rPr>
              <a:t>Human Dimensions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•</a:t>
            </a:r>
            <a:r>
              <a:rPr lang="en-US" b="1"/>
              <a:t> </a:t>
            </a:r>
            <a:r>
              <a:rPr lang="en-US" b="1">
                <a:solidFill>
                  <a:srgbClr val="FFFF00"/>
                </a:solidFill>
              </a:rPr>
              <a:t>Environmental Impacts</a:t>
            </a:r>
          </a:p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cs typeface="Arial" charset="0"/>
              </a:rPr>
              <a:t>● </a:t>
            </a:r>
            <a:r>
              <a:rPr lang="en-US" b="1">
                <a:solidFill>
                  <a:srgbClr val="FF0000"/>
                </a:solidFill>
              </a:rPr>
              <a:t>Infrastructure</a:t>
            </a:r>
          </a:p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 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248400" y="6248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B050"/>
                </a:solidFill>
              </a:rPr>
              <a:t>www.pame.is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508125" y="2779713"/>
            <a:ext cx="618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828800" y="2438400"/>
            <a:ext cx="556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AMSA 2009: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6781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 Baseline Assessment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 Arctic Council Policy Document </a:t>
            </a:r>
            <a:r>
              <a:rPr lang="en-US" sz="2400" b="1"/>
              <a:t>~ </a:t>
            </a:r>
            <a:r>
              <a:rPr lang="en-US" sz="2000" b="1"/>
              <a:t>Negotiated Text Approved 29 April 2009 ~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/>
              <a:t> Strategic Guide </a:t>
            </a:r>
            <a:r>
              <a:rPr lang="en-US" sz="2000" b="1"/>
              <a:t>(U.S. Framework for Environmental Protection &amp; Marine Safety)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676400" y="60960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www.pame.is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1600200" y="228600"/>
            <a:ext cx="5943600" cy="5257800"/>
            <a:chOff x="816" y="672"/>
            <a:chExt cx="3933" cy="3482"/>
          </a:xfrm>
        </p:grpSpPr>
        <p:sp>
          <p:nvSpPr>
            <p:cNvPr id="2053" name="Oval 3"/>
            <p:cNvSpPr>
              <a:spLocks noChangeArrowheads="1"/>
            </p:cNvSpPr>
            <p:nvPr/>
          </p:nvSpPr>
          <p:spPr bwMode="auto">
            <a:xfrm>
              <a:off x="1632" y="672"/>
              <a:ext cx="2208" cy="2092"/>
            </a:xfrm>
            <a:prstGeom prst="ellipse">
              <a:avLst/>
            </a:prstGeom>
            <a:solidFill>
              <a:srgbClr val="0033CC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4" name="Oval 4"/>
            <p:cNvSpPr>
              <a:spLocks noChangeArrowheads="1"/>
            </p:cNvSpPr>
            <p:nvPr/>
          </p:nvSpPr>
          <p:spPr bwMode="auto">
            <a:xfrm>
              <a:off x="2544" y="2064"/>
              <a:ext cx="2205" cy="2090"/>
            </a:xfrm>
            <a:prstGeom prst="ellipse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" name="Oval 5"/>
            <p:cNvSpPr>
              <a:spLocks noChangeArrowheads="1"/>
            </p:cNvSpPr>
            <p:nvPr/>
          </p:nvSpPr>
          <p:spPr bwMode="auto">
            <a:xfrm>
              <a:off x="816" y="2064"/>
              <a:ext cx="2205" cy="209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1968" y="1776"/>
            <a:ext cx="1536" cy="1392"/>
          </p:xfrm>
          <a:graphic>
            <a:graphicData uri="http://schemas.openxmlformats.org/presentationml/2006/ole">
              <p:oleObj spid="_x0000_s2050" name="Photo Editor Photo" r:id="rId3" imgW="3666667" imgH="3666667" progId="MSPhotoEd.3">
                <p:embed/>
              </p:oleObj>
            </a:graphicData>
          </a:graphic>
        </p:graphicFrame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968" y="1008"/>
              <a:ext cx="1632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Enhancing Arctic Marine Safety</a:t>
              </a:r>
            </a:p>
          </p:txBody>
        </p:sp>
        <p:sp>
          <p:nvSpPr>
            <p:cNvPr id="2057" name="Text Box 8"/>
            <p:cNvSpPr txBox="1">
              <a:spLocks noChangeArrowheads="1"/>
            </p:cNvSpPr>
            <p:nvPr/>
          </p:nvSpPr>
          <p:spPr bwMode="auto">
            <a:xfrm>
              <a:off x="864" y="2592"/>
              <a:ext cx="1728" cy="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Protecting Arctic People and the Environment</a:t>
              </a:r>
            </a:p>
          </p:txBody>
        </p:sp>
        <p:sp>
          <p:nvSpPr>
            <p:cNvPr id="2058" name="Text Box 9"/>
            <p:cNvSpPr txBox="1">
              <a:spLocks noChangeArrowheads="1"/>
            </p:cNvSpPr>
            <p:nvPr/>
          </p:nvSpPr>
          <p:spPr bwMode="auto">
            <a:xfrm>
              <a:off x="2976" y="2688"/>
              <a:ext cx="1728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Building the Arctic Marine Infrastructure</a:t>
              </a:r>
            </a:p>
          </p:txBody>
        </p:sp>
      </p:grp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2971800" y="6248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AMSA RECOMMENDATIONS ~ THEMES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1600200" y="228600"/>
            <a:ext cx="5943600" cy="5257800"/>
            <a:chOff x="816" y="672"/>
            <a:chExt cx="3933" cy="3482"/>
          </a:xfrm>
        </p:grpSpPr>
        <p:sp>
          <p:nvSpPr>
            <p:cNvPr id="3079" name="Oval 3"/>
            <p:cNvSpPr>
              <a:spLocks noChangeArrowheads="1"/>
            </p:cNvSpPr>
            <p:nvPr/>
          </p:nvSpPr>
          <p:spPr bwMode="auto">
            <a:xfrm>
              <a:off x="1632" y="672"/>
              <a:ext cx="2208" cy="2092"/>
            </a:xfrm>
            <a:prstGeom prst="ellipse">
              <a:avLst/>
            </a:prstGeom>
            <a:solidFill>
              <a:srgbClr val="0033CC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0" name="Oval 4"/>
            <p:cNvSpPr>
              <a:spLocks noChangeArrowheads="1"/>
            </p:cNvSpPr>
            <p:nvPr/>
          </p:nvSpPr>
          <p:spPr bwMode="auto">
            <a:xfrm>
              <a:off x="2544" y="2064"/>
              <a:ext cx="2205" cy="2090"/>
            </a:xfrm>
            <a:prstGeom prst="ellipse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81" name="Oval 5"/>
            <p:cNvSpPr>
              <a:spLocks noChangeArrowheads="1"/>
            </p:cNvSpPr>
            <p:nvPr/>
          </p:nvSpPr>
          <p:spPr bwMode="auto">
            <a:xfrm>
              <a:off x="816" y="2064"/>
              <a:ext cx="2205" cy="209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3074" name="Object 6"/>
            <p:cNvGraphicFramePr>
              <a:graphicFrameLocks noChangeAspect="1"/>
            </p:cNvGraphicFramePr>
            <p:nvPr/>
          </p:nvGraphicFramePr>
          <p:xfrm>
            <a:off x="1968" y="1776"/>
            <a:ext cx="1536" cy="1392"/>
          </p:xfrm>
          <a:graphic>
            <a:graphicData uri="http://schemas.openxmlformats.org/presentationml/2006/ole">
              <p:oleObj spid="_x0000_s3074" name="Photo Editor Photo" r:id="rId3" imgW="3666667" imgH="3666667" progId="MSPhotoEd.3">
                <p:embed/>
              </p:oleObj>
            </a:graphicData>
          </a:graphic>
        </p:graphicFrame>
        <p:sp>
          <p:nvSpPr>
            <p:cNvPr id="3082" name="Text Box 7"/>
            <p:cNvSpPr txBox="1">
              <a:spLocks noChangeArrowheads="1"/>
            </p:cNvSpPr>
            <p:nvPr/>
          </p:nvSpPr>
          <p:spPr bwMode="auto">
            <a:xfrm>
              <a:off x="1968" y="1008"/>
              <a:ext cx="1632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Enhancing Arctic Marine Safety</a:t>
              </a:r>
            </a:p>
          </p:txBody>
        </p:sp>
        <p:sp>
          <p:nvSpPr>
            <p:cNvPr id="3083" name="Text Box 8"/>
            <p:cNvSpPr txBox="1">
              <a:spLocks noChangeArrowheads="1"/>
            </p:cNvSpPr>
            <p:nvPr/>
          </p:nvSpPr>
          <p:spPr bwMode="auto">
            <a:xfrm>
              <a:off x="864" y="2592"/>
              <a:ext cx="1728" cy="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Protecting Arctic People and the Environment</a:t>
              </a:r>
            </a:p>
          </p:txBody>
        </p:sp>
        <p:sp>
          <p:nvSpPr>
            <p:cNvPr id="3084" name="Text Box 9"/>
            <p:cNvSpPr txBox="1">
              <a:spLocks noChangeArrowheads="1"/>
            </p:cNvSpPr>
            <p:nvPr/>
          </p:nvSpPr>
          <p:spPr bwMode="auto">
            <a:xfrm>
              <a:off x="2976" y="2688"/>
              <a:ext cx="1728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Building the Arctic Marine Infrastructure</a:t>
              </a:r>
            </a:p>
          </p:txBody>
        </p:sp>
      </p:grp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2971800" y="6248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AMSA RECOMMENDATIONS ~ THEMES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152400" y="152400"/>
            <a:ext cx="3276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• Arctic State </a:t>
            </a:r>
            <a:r>
              <a:rPr lang="en-US" b="1">
                <a:solidFill>
                  <a:srgbClr val="FF0000"/>
                </a:solidFill>
              </a:rPr>
              <a:t>Linkages+++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IMO Measures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Uniformity of 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  Governance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Passenger Ship Safety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</a:rPr>
              <a:t>•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SAR Agreement++++</a:t>
            </a:r>
          </a:p>
        </p:txBody>
      </p:sp>
      <p:sp>
        <p:nvSpPr>
          <p:cNvPr id="3078" name="Line 12"/>
          <p:cNvSpPr>
            <a:spLocks noChangeShapeType="1"/>
          </p:cNvSpPr>
          <p:nvPr/>
        </p:nvSpPr>
        <p:spPr bwMode="auto">
          <a:xfrm>
            <a:off x="1981200" y="1066800"/>
            <a:ext cx="1371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971800" y="6248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AMSA RECOMMENDATIONS ~ THEMES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3810000"/>
            <a:ext cx="38862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• </a:t>
            </a:r>
            <a:r>
              <a:rPr lang="en-US" b="1">
                <a:solidFill>
                  <a:srgbClr val="000000"/>
                </a:solidFill>
              </a:rPr>
              <a:t>Indigenous Use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•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Community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 Engagement++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Invasive Species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Eco-Significant Areas++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Oil Spill Prevention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Marine Mammal Impacts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Reducing Air Emissions</a:t>
            </a: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2054225" y="152400"/>
            <a:ext cx="5802313" cy="5365750"/>
            <a:chOff x="1294" y="96"/>
            <a:chExt cx="3655" cy="3380"/>
          </a:xfrm>
        </p:grpSpPr>
        <p:sp>
          <p:nvSpPr>
            <p:cNvPr id="4105" name="Oval 5"/>
            <p:cNvSpPr>
              <a:spLocks noChangeArrowheads="1"/>
            </p:cNvSpPr>
            <p:nvPr/>
          </p:nvSpPr>
          <p:spPr bwMode="auto">
            <a:xfrm>
              <a:off x="2025" y="96"/>
              <a:ext cx="2102" cy="1990"/>
            </a:xfrm>
            <a:prstGeom prst="ellipse">
              <a:avLst/>
            </a:prstGeom>
            <a:solidFill>
              <a:srgbClr val="0033CC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6" name="Oval 6"/>
            <p:cNvSpPr>
              <a:spLocks noChangeArrowheads="1"/>
            </p:cNvSpPr>
            <p:nvPr/>
          </p:nvSpPr>
          <p:spPr bwMode="auto">
            <a:xfrm>
              <a:off x="2832" y="1488"/>
              <a:ext cx="2099" cy="1988"/>
            </a:xfrm>
            <a:prstGeom prst="ellipse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7" name="Oval 7"/>
            <p:cNvSpPr>
              <a:spLocks noChangeArrowheads="1"/>
            </p:cNvSpPr>
            <p:nvPr/>
          </p:nvSpPr>
          <p:spPr bwMode="auto">
            <a:xfrm>
              <a:off x="1296" y="1440"/>
              <a:ext cx="2099" cy="19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098" name="Object 8"/>
            <p:cNvGraphicFramePr>
              <a:graphicFrameLocks noChangeAspect="1"/>
            </p:cNvGraphicFramePr>
            <p:nvPr/>
          </p:nvGraphicFramePr>
          <p:xfrm>
            <a:off x="2345" y="1146"/>
            <a:ext cx="1462" cy="1324"/>
          </p:xfrm>
          <a:graphic>
            <a:graphicData uri="http://schemas.openxmlformats.org/presentationml/2006/ole">
              <p:oleObj spid="_x0000_s4098" name="Photo Editor Photo" r:id="rId3" imgW="3666667" imgH="3666667" progId="MSPhotoEd.3">
                <p:embed/>
              </p:oleObj>
            </a:graphicData>
          </a:graphic>
        </p:graphicFrame>
        <p:sp>
          <p:nvSpPr>
            <p:cNvPr id="4108" name="Text Box 9"/>
            <p:cNvSpPr txBox="1">
              <a:spLocks noChangeArrowheads="1"/>
            </p:cNvSpPr>
            <p:nvPr/>
          </p:nvSpPr>
          <p:spPr bwMode="auto">
            <a:xfrm>
              <a:off x="2345" y="416"/>
              <a:ext cx="1553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Enhancing Arctic Marine Safety</a:t>
              </a:r>
            </a:p>
          </p:txBody>
        </p:sp>
        <p:sp>
          <p:nvSpPr>
            <p:cNvPr id="4109" name="Text Box 10"/>
            <p:cNvSpPr txBox="1">
              <a:spLocks noChangeArrowheads="1"/>
            </p:cNvSpPr>
            <p:nvPr/>
          </p:nvSpPr>
          <p:spPr bwMode="auto">
            <a:xfrm>
              <a:off x="1294" y="1922"/>
              <a:ext cx="1645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Protecting Arctic People and the Environment</a:t>
              </a:r>
            </a:p>
          </p:txBody>
        </p:sp>
        <p:sp>
          <p:nvSpPr>
            <p:cNvPr id="4110" name="Text Box 11"/>
            <p:cNvSpPr txBox="1">
              <a:spLocks noChangeArrowheads="1"/>
            </p:cNvSpPr>
            <p:nvPr/>
          </p:nvSpPr>
          <p:spPr bwMode="auto">
            <a:xfrm>
              <a:off x="3304" y="2014"/>
              <a:ext cx="1645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Building the Arctic Marine Infrastructure</a:t>
              </a:r>
            </a:p>
          </p:txBody>
        </p:sp>
      </p:grp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152400" y="152400"/>
            <a:ext cx="3276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• Arctic State </a:t>
            </a:r>
            <a:r>
              <a:rPr lang="en-US" b="1">
                <a:solidFill>
                  <a:srgbClr val="FF0000"/>
                </a:solidFill>
              </a:rPr>
              <a:t>Linkages+++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IMO Measures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Uniformity of 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  Governance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Passenger Ship Safety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</a:rPr>
              <a:t>•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SAR Agreement++++</a:t>
            </a:r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2057400" y="1066800"/>
            <a:ext cx="1676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 flipV="1">
            <a:off x="2590800" y="4724400"/>
            <a:ext cx="7620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2054225" y="152400"/>
            <a:ext cx="5802313" cy="5365750"/>
            <a:chOff x="1294" y="96"/>
            <a:chExt cx="3655" cy="3380"/>
          </a:xfrm>
        </p:grpSpPr>
        <p:sp>
          <p:nvSpPr>
            <p:cNvPr id="5131" name="Oval 3"/>
            <p:cNvSpPr>
              <a:spLocks noChangeArrowheads="1"/>
            </p:cNvSpPr>
            <p:nvPr/>
          </p:nvSpPr>
          <p:spPr bwMode="auto">
            <a:xfrm>
              <a:off x="2025" y="96"/>
              <a:ext cx="2102" cy="1990"/>
            </a:xfrm>
            <a:prstGeom prst="ellipse">
              <a:avLst/>
            </a:prstGeom>
            <a:solidFill>
              <a:srgbClr val="0033CC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2" name="Oval 4"/>
            <p:cNvSpPr>
              <a:spLocks noChangeArrowheads="1"/>
            </p:cNvSpPr>
            <p:nvPr/>
          </p:nvSpPr>
          <p:spPr bwMode="auto">
            <a:xfrm>
              <a:off x="2832" y="1488"/>
              <a:ext cx="2099" cy="1988"/>
            </a:xfrm>
            <a:prstGeom prst="ellipse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33" name="Oval 5"/>
            <p:cNvSpPr>
              <a:spLocks noChangeArrowheads="1"/>
            </p:cNvSpPr>
            <p:nvPr/>
          </p:nvSpPr>
          <p:spPr bwMode="auto">
            <a:xfrm>
              <a:off x="1296" y="1440"/>
              <a:ext cx="2099" cy="1988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2345" y="1146"/>
            <a:ext cx="1462" cy="1324"/>
          </p:xfrm>
          <a:graphic>
            <a:graphicData uri="http://schemas.openxmlformats.org/presentationml/2006/ole">
              <p:oleObj spid="_x0000_s5122" name="Photo Editor Photo" r:id="rId3" imgW="3666667" imgH="3666667" progId="MSPhotoEd.3">
                <p:embed/>
              </p:oleObj>
            </a:graphicData>
          </a:graphic>
        </p:graphicFrame>
        <p:sp>
          <p:nvSpPr>
            <p:cNvPr id="5134" name="Text Box 7"/>
            <p:cNvSpPr txBox="1">
              <a:spLocks noChangeArrowheads="1"/>
            </p:cNvSpPr>
            <p:nvPr/>
          </p:nvSpPr>
          <p:spPr bwMode="auto">
            <a:xfrm>
              <a:off x="2345" y="416"/>
              <a:ext cx="1553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Enhancing Arctic Marine Safety</a:t>
              </a:r>
            </a:p>
          </p:txBody>
        </p:sp>
        <p:sp>
          <p:nvSpPr>
            <p:cNvPr id="5135" name="Text Box 8"/>
            <p:cNvSpPr txBox="1">
              <a:spLocks noChangeArrowheads="1"/>
            </p:cNvSpPr>
            <p:nvPr/>
          </p:nvSpPr>
          <p:spPr bwMode="auto">
            <a:xfrm>
              <a:off x="1294" y="1922"/>
              <a:ext cx="1645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Protecting Arctic People and the Environment</a:t>
              </a:r>
            </a:p>
          </p:txBody>
        </p:sp>
        <p:sp>
          <p:nvSpPr>
            <p:cNvPr id="5136" name="Text Box 9"/>
            <p:cNvSpPr txBox="1">
              <a:spLocks noChangeArrowheads="1"/>
            </p:cNvSpPr>
            <p:nvPr/>
          </p:nvSpPr>
          <p:spPr bwMode="auto">
            <a:xfrm>
              <a:off x="3304" y="2014"/>
              <a:ext cx="1645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>
                  <a:solidFill>
                    <a:srgbClr val="000000"/>
                  </a:solidFill>
                </a:rPr>
                <a:t>Building the Arctic Marine Infrastructure</a:t>
              </a:r>
            </a:p>
          </p:txBody>
        </p:sp>
      </p:grp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2971800" y="6248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AMSA RECOMMENDATIONS ~ THEMES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6629400" y="0"/>
            <a:ext cx="2514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• </a:t>
            </a:r>
            <a:r>
              <a:rPr lang="en-US" b="1">
                <a:solidFill>
                  <a:srgbClr val="000000"/>
                </a:solidFill>
              </a:rPr>
              <a:t>Infrastructure  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  Deficit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•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Arctic Marine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 Traffic System+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•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Environmental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Response Capacity+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Hydrographic, Met  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  &amp; Ocean Data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0" y="3810000"/>
            <a:ext cx="38862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• </a:t>
            </a:r>
            <a:r>
              <a:rPr lang="en-US" b="1">
                <a:solidFill>
                  <a:srgbClr val="000000"/>
                </a:solidFill>
              </a:rPr>
              <a:t>Indigenous Use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•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Community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 Engagement++</a:t>
            </a:r>
          </a:p>
          <a:p>
            <a:pPr algn="l">
              <a:spcBef>
                <a:spcPct val="20000"/>
              </a:spcBef>
            </a:pPr>
            <a:r>
              <a:rPr lang="en-US" b="1" i="1">
                <a:solidFill>
                  <a:srgbClr val="333399"/>
                </a:solidFill>
              </a:rPr>
              <a:t>•</a:t>
            </a:r>
            <a:r>
              <a:rPr lang="en-US" i="1">
                <a:solidFill>
                  <a:srgbClr val="333399"/>
                </a:solidFill>
              </a:rPr>
              <a:t> </a:t>
            </a:r>
            <a:r>
              <a:rPr lang="en-US" b="1" i="1">
                <a:solidFill>
                  <a:srgbClr val="333399"/>
                </a:solidFill>
              </a:rPr>
              <a:t>Invasive Species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•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Eco-Significant Areas++</a:t>
            </a:r>
          </a:p>
          <a:p>
            <a:pPr algn="l">
              <a:spcBef>
                <a:spcPct val="20000"/>
              </a:spcBef>
            </a:pPr>
            <a:r>
              <a:rPr lang="en-US" b="1" i="1">
                <a:solidFill>
                  <a:srgbClr val="333399"/>
                </a:solidFill>
              </a:rPr>
              <a:t>•</a:t>
            </a:r>
            <a:r>
              <a:rPr lang="en-US" i="1">
                <a:solidFill>
                  <a:srgbClr val="333399"/>
                </a:solidFill>
              </a:rPr>
              <a:t> </a:t>
            </a:r>
            <a:r>
              <a:rPr lang="en-US" b="1" i="1">
                <a:solidFill>
                  <a:srgbClr val="333399"/>
                </a:solidFill>
              </a:rPr>
              <a:t>Oil Spill Prevention</a:t>
            </a:r>
          </a:p>
          <a:p>
            <a:pPr algn="l">
              <a:spcBef>
                <a:spcPct val="20000"/>
              </a:spcBef>
            </a:pPr>
            <a:r>
              <a:rPr lang="en-US" b="1">
                <a:solidFill>
                  <a:srgbClr val="000000"/>
                </a:solidFill>
              </a:rPr>
              <a:t>•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Marine Mammal Impacts</a:t>
            </a:r>
          </a:p>
          <a:p>
            <a:pPr algn="l">
              <a:spcBef>
                <a:spcPct val="20000"/>
              </a:spcBef>
            </a:pPr>
            <a:r>
              <a:rPr lang="en-US" b="1" i="1">
                <a:solidFill>
                  <a:srgbClr val="333399"/>
                </a:solidFill>
              </a:rPr>
              <a:t>•</a:t>
            </a:r>
            <a:r>
              <a:rPr lang="en-US" i="1">
                <a:solidFill>
                  <a:srgbClr val="333399"/>
                </a:solidFill>
              </a:rPr>
              <a:t> </a:t>
            </a:r>
            <a:r>
              <a:rPr lang="en-US" b="1" i="1">
                <a:solidFill>
                  <a:srgbClr val="333399"/>
                </a:solidFill>
              </a:rPr>
              <a:t>Reducing Air Emissions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3276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• Arctic State Linkages++</a:t>
            </a:r>
            <a:endParaRPr lang="en-US" b="1">
              <a:solidFill>
                <a:srgbClr val="FF0000"/>
              </a:solidFill>
            </a:endParaRPr>
          </a:p>
          <a:p>
            <a:pPr algn="l">
              <a:spcBef>
                <a:spcPct val="30000"/>
              </a:spcBef>
            </a:pPr>
            <a:r>
              <a:rPr lang="en-US" b="1" i="1">
                <a:solidFill>
                  <a:srgbClr val="333399"/>
                </a:solidFill>
              </a:rPr>
              <a:t>•</a:t>
            </a:r>
            <a:r>
              <a:rPr lang="en-US" i="1">
                <a:solidFill>
                  <a:srgbClr val="333399"/>
                </a:solidFill>
              </a:rPr>
              <a:t> </a:t>
            </a:r>
            <a:r>
              <a:rPr lang="en-US" b="1" i="1">
                <a:solidFill>
                  <a:srgbClr val="333399"/>
                </a:solidFill>
              </a:rPr>
              <a:t>IMO Measures</a:t>
            </a:r>
          </a:p>
          <a:p>
            <a:pPr algn="l">
              <a:spcBef>
                <a:spcPct val="30000"/>
              </a:spcBef>
            </a:pPr>
            <a:r>
              <a:rPr lang="en-US" b="1" i="1">
                <a:solidFill>
                  <a:srgbClr val="333399"/>
                </a:solidFill>
              </a:rPr>
              <a:t>•</a:t>
            </a:r>
            <a:r>
              <a:rPr lang="en-US" i="1">
                <a:solidFill>
                  <a:srgbClr val="333399"/>
                </a:solidFill>
              </a:rPr>
              <a:t> </a:t>
            </a:r>
            <a:r>
              <a:rPr lang="en-US" b="1" i="1">
                <a:solidFill>
                  <a:srgbClr val="333399"/>
                </a:solidFill>
              </a:rPr>
              <a:t>Uniformity of </a:t>
            </a:r>
            <a:br>
              <a:rPr lang="en-US" b="1" i="1">
                <a:solidFill>
                  <a:srgbClr val="333399"/>
                </a:solidFill>
              </a:rPr>
            </a:br>
            <a:r>
              <a:rPr lang="en-US" b="1" i="1">
                <a:solidFill>
                  <a:srgbClr val="333399"/>
                </a:solidFill>
              </a:rPr>
              <a:t>  Governance</a:t>
            </a:r>
          </a:p>
          <a:p>
            <a:pPr algn="l">
              <a:spcBef>
                <a:spcPct val="30000"/>
              </a:spcBef>
            </a:pPr>
            <a:r>
              <a:rPr lang="en-US" b="1" i="1">
                <a:solidFill>
                  <a:srgbClr val="333399"/>
                </a:solidFill>
              </a:rPr>
              <a:t>•</a:t>
            </a:r>
            <a:r>
              <a:rPr lang="en-US" i="1">
                <a:solidFill>
                  <a:srgbClr val="333399"/>
                </a:solidFill>
              </a:rPr>
              <a:t> </a:t>
            </a:r>
            <a:r>
              <a:rPr lang="en-US" b="1" i="1">
                <a:solidFill>
                  <a:srgbClr val="333399"/>
                </a:solidFill>
              </a:rPr>
              <a:t>Passenger Ship Safety</a:t>
            </a:r>
          </a:p>
          <a:p>
            <a:pPr algn="l"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</a:rPr>
              <a:t>•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SAR Agreement++++</a:t>
            </a:r>
          </a:p>
        </p:txBody>
      </p:sp>
      <p:sp>
        <p:nvSpPr>
          <p:cNvPr id="5128" name="Line 14"/>
          <p:cNvSpPr>
            <a:spLocks noChangeShapeType="1"/>
          </p:cNvSpPr>
          <p:nvPr/>
        </p:nvSpPr>
        <p:spPr bwMode="auto">
          <a:xfrm>
            <a:off x="2057400" y="1066800"/>
            <a:ext cx="1676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5"/>
          <p:cNvSpPr>
            <a:spLocks noChangeShapeType="1"/>
          </p:cNvSpPr>
          <p:nvPr/>
        </p:nvSpPr>
        <p:spPr bwMode="auto">
          <a:xfrm flipV="1">
            <a:off x="2590800" y="4724400"/>
            <a:ext cx="7620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6"/>
          <p:cNvSpPr>
            <a:spLocks noChangeShapeType="1"/>
          </p:cNvSpPr>
          <p:nvPr/>
        </p:nvSpPr>
        <p:spPr bwMode="auto">
          <a:xfrm flipV="1">
            <a:off x="6553200" y="2438400"/>
            <a:ext cx="990600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z="3200" smtClean="0"/>
              <a:t>“Stricken cruise ship off Antarctic evacuated</a:t>
            </a:r>
            <a:r>
              <a:rPr lang="en-US" sz="4000" smtClean="0"/>
              <a:t>”       </a:t>
            </a:r>
            <a:r>
              <a:rPr lang="en-US" sz="2000" i="1" smtClean="0"/>
              <a:t>MSNBC- 11/23/07</a:t>
            </a:r>
          </a:p>
        </p:txBody>
      </p:sp>
      <p:pic>
        <p:nvPicPr>
          <p:cNvPr id="28675" name="Picture 3" descr="sinking ship antarctica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905000"/>
            <a:ext cx="3048000" cy="2057400"/>
          </a:xfrm>
          <a:noFill/>
        </p:spPr>
      </p:pic>
      <p:pic>
        <p:nvPicPr>
          <p:cNvPr id="28676" name="Picture 4" descr="sinking ship antarctica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419600"/>
            <a:ext cx="3429000" cy="2438400"/>
          </a:xfrm>
          <a:noFill/>
        </p:spPr>
      </p:pic>
      <p:pic>
        <p:nvPicPr>
          <p:cNvPr id="28677" name="Picture 5" descr="sinking ship antarctica7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905000"/>
            <a:ext cx="2819400" cy="2057400"/>
          </a:xfrm>
          <a:noFill/>
        </p:spPr>
      </p:pic>
      <p:pic>
        <p:nvPicPr>
          <p:cNvPr id="28678" name="Picture 6" descr="sinking ship antarctica8"/>
          <p:cNvPicPr>
            <a:picLocks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791200" y="4343400"/>
            <a:ext cx="3352800" cy="2514600"/>
          </a:xfrm>
          <a:noFill/>
        </p:spPr>
      </p:pic>
      <p:pic>
        <p:nvPicPr>
          <p:cNvPr id="28679" name="Picture 7" descr="sinking ship antarctica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4384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971800" y="1828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</a:rPr>
              <a:t>M/V Explorer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lipper Adventurer Aug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"/>
            <a:ext cx="47720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2010090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29000"/>
            <a:ext cx="47529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638800" y="28956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</a:rPr>
              <a:t>M/V Clipper Adventurer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715000" y="6172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</a:rPr>
              <a:t>M/T Nanny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2895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Groundings ~ Canadian Arctic</a:t>
            </a:r>
            <a:br>
              <a:rPr lang="en-US" sz="2800" b="1"/>
            </a:br>
            <a:r>
              <a:rPr lang="en-US" sz="2800" b="1"/>
              <a:t>Aug-Sept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162175" y="1373188"/>
            <a:ext cx="4799013" cy="4799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71 w 21600"/>
              <a:gd name="T13" fmla="*/ 9932 h 21600"/>
              <a:gd name="T14" fmla="*/ 20329 w 21600"/>
              <a:gd name="T15" fmla="*/ 116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9282" y="2222"/>
                </a:lnTo>
                <a:lnTo>
                  <a:pt x="9932" y="2222"/>
                </a:lnTo>
                <a:lnTo>
                  <a:pt x="9932" y="9932"/>
                </a:lnTo>
                <a:lnTo>
                  <a:pt x="2222" y="9932"/>
                </a:lnTo>
                <a:lnTo>
                  <a:pt x="2222" y="9282"/>
                </a:lnTo>
                <a:lnTo>
                  <a:pt x="0" y="10800"/>
                </a:lnTo>
                <a:lnTo>
                  <a:pt x="2222" y="12318"/>
                </a:lnTo>
                <a:lnTo>
                  <a:pt x="2222" y="11668"/>
                </a:lnTo>
                <a:lnTo>
                  <a:pt x="9932" y="11668"/>
                </a:lnTo>
                <a:lnTo>
                  <a:pt x="9932" y="19378"/>
                </a:lnTo>
                <a:lnTo>
                  <a:pt x="9282" y="19378"/>
                </a:lnTo>
                <a:lnTo>
                  <a:pt x="10800" y="21600"/>
                </a:lnTo>
                <a:lnTo>
                  <a:pt x="12318" y="19378"/>
                </a:lnTo>
                <a:lnTo>
                  <a:pt x="11668" y="19378"/>
                </a:lnTo>
                <a:lnTo>
                  <a:pt x="11668" y="11668"/>
                </a:lnTo>
                <a:lnTo>
                  <a:pt x="19378" y="11668"/>
                </a:lnTo>
                <a:lnTo>
                  <a:pt x="19378" y="12318"/>
                </a:lnTo>
                <a:lnTo>
                  <a:pt x="21600" y="10800"/>
                </a:lnTo>
                <a:lnTo>
                  <a:pt x="19378" y="9282"/>
                </a:lnTo>
                <a:lnTo>
                  <a:pt x="19378" y="9932"/>
                </a:lnTo>
                <a:lnTo>
                  <a:pt x="11668" y="9932"/>
                </a:lnTo>
                <a:lnTo>
                  <a:pt x="11668" y="2222"/>
                </a:lnTo>
                <a:lnTo>
                  <a:pt x="12318" y="222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46100" y="3451225"/>
            <a:ext cx="1892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unstable </a:t>
            </a:r>
            <a:b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&amp; ad-hoc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0" y="3451225"/>
            <a:ext cx="1712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stable &amp; rules-based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0" y="6248400"/>
            <a:ext cx="321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less demand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0" y="1066800"/>
            <a:ext cx="303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more demand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" y="13716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u="sng">
                <a:solidFill>
                  <a:srgbClr val="CC3300"/>
                </a:solidFill>
                <a:ea typeface="Arial Unicode MS" pitchFamily="34" charset="-128"/>
                <a:cs typeface="Arial Unicode MS" pitchFamily="34" charset="-128"/>
              </a:rPr>
              <a:t>Arctic Race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86400" y="1371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u="sng">
                <a:solidFill>
                  <a:srgbClr val="990099"/>
                </a:solidFill>
                <a:ea typeface="Arial Unicode MS" pitchFamily="34" charset="-128"/>
                <a:cs typeface="Arial Unicode MS" pitchFamily="34" charset="-128"/>
              </a:rPr>
              <a:t>Arctic Saga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4419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u="sng">
                <a:solidFill>
                  <a:srgbClr val="0099FF"/>
                </a:solidFill>
                <a:ea typeface="Arial Unicode MS" pitchFamily="34" charset="-128"/>
                <a:cs typeface="Arial Unicode MS" pitchFamily="34" charset="-128"/>
              </a:rPr>
              <a:t>Polar Lows</a:t>
            </a:r>
            <a:endParaRPr lang="en-US" sz="2800" b="1" i="1">
              <a:solidFill>
                <a:srgbClr val="0099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410200" y="4419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u="sng">
                <a:solidFill>
                  <a:srgbClr val="33CC33"/>
                </a:solidFill>
                <a:ea typeface="Arial Unicode MS" pitchFamily="34" charset="-128"/>
                <a:cs typeface="Arial Unicode MS" pitchFamily="34" charset="-128"/>
              </a:rPr>
              <a:t>Polar Preserve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828800" y="3546475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GOVERNANCE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 rot="16200000">
            <a:off x="2520156" y="3733007"/>
            <a:ext cx="411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RESOURCES       &amp; TRADE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57200" y="1905000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High demand and unstable            governance set the stage for an economic ‘rush’ for Arctic wealth and resources.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486400" y="1905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00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257800" y="1828800"/>
            <a:ext cx="3733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High demand and stable governance lead to a healthy rate of development, includes concern for preservation of Arctic ecosystems &amp; cultures.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3400" y="4876800"/>
            <a:ext cx="350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Low demand and unstable governance bring a murky and under-developed future for the Arctic.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257800" y="4876800"/>
            <a:ext cx="365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Low demand &amp; stable governance slow development in the region while introducing an extensive eco-preserve with stringent “no-shipping zones”.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0" y="6445250"/>
            <a:ext cx="3352800" cy="417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en-US" sz="900" b="1"/>
              <a:t>AMSA/GBN Three Scenarios Workshops ~ 2007</a:t>
            </a:r>
          </a:p>
          <a:p>
            <a:pPr>
              <a:spcBef>
                <a:spcPct val="35000"/>
              </a:spcBef>
            </a:pPr>
            <a:r>
              <a:rPr lang="en-US" sz="900" b="1"/>
              <a:t>The Future of Arctic Marine Navigation in 2020 &amp; 2050</a:t>
            </a: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Scenarios on the Future of </a:t>
            </a:r>
            <a:br>
              <a:rPr lang="en-US" sz="3600" b="1" smtClean="0"/>
            </a:br>
            <a:r>
              <a:rPr lang="en-US" sz="3600" b="1" smtClean="0"/>
              <a:t>Arctic Marine Navigation in 2050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/>
          <a:lstStyle/>
          <a:p>
            <a:r>
              <a:rPr lang="en-US" sz="2400" b="1" i="1" smtClean="0"/>
              <a:t>Costa Concordia </a:t>
            </a:r>
            <a:r>
              <a:rPr lang="en-US" sz="2400" b="1" smtClean="0"/>
              <a:t>Accident ~ Implications for Polar Cruising</a:t>
            </a:r>
          </a:p>
        </p:txBody>
      </p:sp>
      <p:pic>
        <p:nvPicPr>
          <p:cNvPr id="30723" name="Content Placeholder 6" descr="r-COSTA-CONCORDIA-DISASTER-large5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533400"/>
            <a:ext cx="5683250" cy="2373313"/>
          </a:xfrm>
        </p:spPr>
      </p:pic>
      <p:pic>
        <p:nvPicPr>
          <p:cNvPr id="30724" name="Content Placeholder 7" descr="costa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971800"/>
            <a:ext cx="5029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ABA00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300" y="4495800"/>
            <a:ext cx="4603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 descr="ABA014"/>
          <p:cNvPicPr>
            <a:picLocks noChangeAspect="1" noChangeArrowheads="1"/>
          </p:cNvPicPr>
          <p:nvPr/>
        </p:nvPicPr>
        <p:blipFill>
          <a:blip r:embed="rId4" cstate="print"/>
          <a:srcRect b="12343"/>
          <a:stretch>
            <a:fillRect/>
          </a:stretch>
        </p:blipFill>
        <p:spPr bwMode="auto">
          <a:xfrm>
            <a:off x="3124200" y="1828800"/>
            <a:ext cx="76200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144000" y="1828800"/>
          <a:ext cx="73025" cy="46038"/>
        </p:xfrm>
        <a:graphic>
          <a:graphicData uri="http://schemas.openxmlformats.org/presentationml/2006/ole">
            <p:oleObj spid="_x0000_s1026" name="Photo Editor Photo" r:id="rId5" imgW="8085714" imgH="5800000" progId="MSPhotoEd.3">
              <p:embed/>
            </p:oleObj>
          </a:graphicData>
        </a:graphic>
      </p:graphicFrame>
      <p:pic>
        <p:nvPicPr>
          <p:cNvPr id="1031" name="Picture 5" descr="hanseatic023"/>
          <p:cNvPicPr>
            <a:picLocks noChangeAspect="1" noChangeArrowheads="1"/>
          </p:cNvPicPr>
          <p:nvPr/>
        </p:nvPicPr>
        <p:blipFill>
          <a:blip r:embed="rId6" cstate="print"/>
          <a:srcRect t="10075" b="10075"/>
          <a:stretch>
            <a:fillRect/>
          </a:stretch>
        </p:blipFill>
        <p:spPr bwMode="auto">
          <a:xfrm>
            <a:off x="9144000" y="4343400"/>
            <a:ext cx="1143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371600" y="914400"/>
            <a:ext cx="678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/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457200" y="30480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September 2007 Minimum Sea Ice Extent</a:t>
            </a:r>
            <a:endParaRPr lang="en-US" sz="2000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6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1600200" y="838200"/>
          <a:ext cx="6019800" cy="5800725"/>
        </p:xfrm>
        <a:graphic>
          <a:graphicData uri="http://schemas.openxmlformats.org/presentationml/2006/ole">
            <p:oleObj spid="_x0000_s1027" name="Photo Editor Photo" r:id="rId7" imgW="3315163" imgH="3315163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ryosphere Jan 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yrosphere Mar 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ryosphere Apr 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93223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ryosphere Jun 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93223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1295400" y="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January 2007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5181600" y="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March 2007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April 2007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5410200" y="350520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 June 2007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581400" y="3124200"/>
            <a:ext cx="1981200" cy="1016000"/>
          </a:xfrm>
          <a:prstGeom prst="rect">
            <a:avLst/>
          </a:prstGeom>
          <a:solidFill>
            <a:srgbClr val="36001B"/>
          </a:solidFill>
          <a:ln w="9525">
            <a:solidFill>
              <a:srgbClr val="3C0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Winter &amp; Spring Months 2007 (&amp; 2012 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HSRP Arctic WG Key Issues: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4800" b="1" smtClean="0"/>
              <a:t/>
            </a:r>
            <a:br>
              <a:rPr lang="en-US" sz="4800" b="1" smtClean="0"/>
            </a:br>
            <a:endParaRPr lang="en-US" sz="4800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153400" cy="3352800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sz="2400" b="1" dirty="0" smtClean="0">
                <a:latin typeface="+mj-lt"/>
              </a:rPr>
              <a:t>Availability of New Hydrographic  Surveying Assets?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New Monitoring &amp; Surveillance Systems (AIS) ~ new &amp; emerging use patterns to influence hydrographic planning &amp; infrastructure needs.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Importance of integrated observations ~ more robust sea ice and current </a:t>
            </a:r>
            <a:r>
              <a:rPr lang="en-US" sz="2400" b="1" dirty="0" err="1" smtClean="0">
                <a:latin typeface="+mj-lt"/>
              </a:rPr>
              <a:t>obs</a:t>
            </a:r>
            <a:r>
              <a:rPr lang="en-US" sz="2400" b="1" dirty="0" smtClean="0">
                <a:latin typeface="+mj-lt"/>
              </a:rPr>
              <a:t> required in the U.S. maritime Arctic.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Increased complexity of the region ~ data needs increasing for IMO </a:t>
            </a:r>
            <a:r>
              <a:rPr lang="en-US" sz="2400" b="1" dirty="0" err="1" smtClean="0">
                <a:latin typeface="+mj-lt"/>
              </a:rPr>
              <a:t>regs</a:t>
            </a:r>
            <a:r>
              <a:rPr lang="en-US" sz="2400" b="1" dirty="0" smtClean="0">
                <a:latin typeface="+mj-lt"/>
              </a:rPr>
              <a:t>/designations , marine spatial planning, indigenous issues.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Adequate funding for Arctic marine infrastructure ~ need for public-private partnerships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oute_MS_Beluga_Fraternity_Ulsan_Yamb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158038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Freeform 3"/>
          <p:cNvSpPr>
            <a:spLocks/>
          </p:cNvSpPr>
          <p:nvPr/>
        </p:nvSpPr>
        <p:spPr bwMode="auto">
          <a:xfrm>
            <a:off x="1219200" y="673100"/>
            <a:ext cx="1790700" cy="1460500"/>
          </a:xfrm>
          <a:custGeom>
            <a:avLst/>
            <a:gdLst>
              <a:gd name="T0" fmla="*/ 0 w 1128"/>
              <a:gd name="T1" fmla="*/ 2147483647 h 920"/>
              <a:gd name="T2" fmla="*/ 2147483647 w 1128"/>
              <a:gd name="T3" fmla="*/ 2147483647 h 920"/>
              <a:gd name="T4" fmla="*/ 2147483647 w 1128"/>
              <a:gd name="T5" fmla="*/ 2147483647 h 920"/>
              <a:gd name="T6" fmla="*/ 2147483647 w 1128"/>
              <a:gd name="T7" fmla="*/ 2147483647 h 920"/>
              <a:gd name="T8" fmla="*/ 2147483647 w 1128"/>
              <a:gd name="T9" fmla="*/ 2147483647 h 920"/>
              <a:gd name="T10" fmla="*/ 2147483647 w 1128"/>
              <a:gd name="T11" fmla="*/ 2147483647 h 920"/>
              <a:gd name="T12" fmla="*/ 2147483647 w 1128"/>
              <a:gd name="T13" fmla="*/ 2147483647 h 920"/>
              <a:gd name="T14" fmla="*/ 2147483647 w 1128"/>
              <a:gd name="T15" fmla="*/ 2147483647 h 920"/>
              <a:gd name="T16" fmla="*/ 2147483647 w 1128"/>
              <a:gd name="T17" fmla="*/ 2147483647 h 920"/>
              <a:gd name="T18" fmla="*/ 2147483647 w 1128"/>
              <a:gd name="T19" fmla="*/ 2147483647 h 920"/>
              <a:gd name="T20" fmla="*/ 2147483647 w 1128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8"/>
              <a:gd name="T34" fmla="*/ 0 h 920"/>
              <a:gd name="T35" fmla="*/ 1128 w 1128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8" h="920">
                <a:moveTo>
                  <a:pt x="0" y="152"/>
                </a:moveTo>
                <a:cubicBezTo>
                  <a:pt x="36" y="140"/>
                  <a:pt x="72" y="128"/>
                  <a:pt x="144" y="104"/>
                </a:cubicBezTo>
                <a:cubicBezTo>
                  <a:pt x="216" y="80"/>
                  <a:pt x="328" y="16"/>
                  <a:pt x="432" y="8"/>
                </a:cubicBezTo>
                <a:cubicBezTo>
                  <a:pt x="536" y="0"/>
                  <a:pt x="680" y="16"/>
                  <a:pt x="768" y="56"/>
                </a:cubicBezTo>
                <a:cubicBezTo>
                  <a:pt x="856" y="96"/>
                  <a:pt x="904" y="184"/>
                  <a:pt x="960" y="248"/>
                </a:cubicBezTo>
                <a:cubicBezTo>
                  <a:pt x="1016" y="312"/>
                  <a:pt x="1080" y="376"/>
                  <a:pt x="1104" y="440"/>
                </a:cubicBezTo>
                <a:cubicBezTo>
                  <a:pt x="1128" y="504"/>
                  <a:pt x="1120" y="560"/>
                  <a:pt x="1104" y="632"/>
                </a:cubicBezTo>
                <a:cubicBezTo>
                  <a:pt x="1088" y="704"/>
                  <a:pt x="1032" y="824"/>
                  <a:pt x="1008" y="872"/>
                </a:cubicBezTo>
                <a:cubicBezTo>
                  <a:pt x="984" y="920"/>
                  <a:pt x="984" y="920"/>
                  <a:pt x="960" y="920"/>
                </a:cubicBezTo>
                <a:cubicBezTo>
                  <a:pt x="936" y="920"/>
                  <a:pt x="896" y="880"/>
                  <a:pt x="864" y="872"/>
                </a:cubicBezTo>
                <a:cubicBezTo>
                  <a:pt x="832" y="864"/>
                  <a:pt x="784" y="872"/>
                  <a:pt x="768" y="872"/>
                </a:cubicBezTo>
              </a:path>
            </a:pathLst>
          </a:custGeom>
          <a:noFill/>
          <a:ln w="38100">
            <a:solidFill>
              <a:srgbClr val="00008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2895600" y="1955800"/>
            <a:ext cx="1066800" cy="342900"/>
          </a:xfrm>
          <a:custGeom>
            <a:avLst/>
            <a:gdLst>
              <a:gd name="T0" fmla="*/ 0 w 672"/>
              <a:gd name="T1" fmla="*/ 2147483647 h 216"/>
              <a:gd name="T2" fmla="*/ 2147483647 w 672"/>
              <a:gd name="T3" fmla="*/ 2147483647 h 216"/>
              <a:gd name="T4" fmla="*/ 2147483647 w 672"/>
              <a:gd name="T5" fmla="*/ 2147483647 h 216"/>
              <a:gd name="T6" fmla="*/ 2147483647 w 672"/>
              <a:gd name="T7" fmla="*/ 2147483647 h 216"/>
              <a:gd name="T8" fmla="*/ 2147483647 w 672"/>
              <a:gd name="T9" fmla="*/ 2147483647 h 216"/>
              <a:gd name="T10" fmla="*/ 2147483647 w 672"/>
              <a:gd name="T11" fmla="*/ 2147483647 h 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216"/>
              <a:gd name="T20" fmla="*/ 672 w 672"/>
              <a:gd name="T21" fmla="*/ 216 h 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216">
                <a:moveTo>
                  <a:pt x="0" y="16"/>
                </a:moveTo>
                <a:cubicBezTo>
                  <a:pt x="32" y="8"/>
                  <a:pt x="64" y="0"/>
                  <a:pt x="96" y="16"/>
                </a:cubicBezTo>
                <a:cubicBezTo>
                  <a:pt x="128" y="32"/>
                  <a:pt x="168" y="80"/>
                  <a:pt x="192" y="112"/>
                </a:cubicBezTo>
                <a:cubicBezTo>
                  <a:pt x="216" y="144"/>
                  <a:pt x="208" y="200"/>
                  <a:pt x="240" y="208"/>
                </a:cubicBezTo>
                <a:cubicBezTo>
                  <a:pt x="272" y="216"/>
                  <a:pt x="312" y="168"/>
                  <a:pt x="384" y="160"/>
                </a:cubicBezTo>
                <a:cubicBezTo>
                  <a:pt x="456" y="152"/>
                  <a:pt x="624" y="160"/>
                  <a:pt x="672" y="160"/>
                </a:cubicBezTo>
              </a:path>
            </a:pathLst>
          </a:cu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5" name="Picture 5" descr="Beluga-Fraternity-3879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02000"/>
            <a:ext cx="36957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59436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Summer Northeast Passage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 2009 Voyages of </a:t>
            </a:r>
            <a:r>
              <a:rPr lang="en-US" sz="2000" b="1" i="1">
                <a:solidFill>
                  <a:schemeClr val="tx2"/>
                </a:solidFill>
              </a:rPr>
              <a:t>Beluga Fraternity</a:t>
            </a:r>
            <a:r>
              <a:rPr lang="en-US" sz="2000" b="1">
                <a:solidFill>
                  <a:schemeClr val="tx2"/>
                </a:solidFill>
              </a:rPr>
              <a:t> &amp; </a:t>
            </a:r>
            <a:r>
              <a:rPr lang="en-US" sz="2000" b="1" i="1">
                <a:solidFill>
                  <a:schemeClr val="tx2"/>
                </a:solidFill>
              </a:rPr>
              <a:t>Beluga Foresight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819400" y="2286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12 SEPT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48200" y="1447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31 AUG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0000" y="2667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7 SEPT 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248400" y="5181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23 JUL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>
            <p:ph sz="half" idx="1"/>
          </p:nvPr>
        </p:nvPicPr>
        <p:blipFill>
          <a:blip r:embed="rId3" cstate="print"/>
          <a:srcRect l="8353" t="8855" b="7970"/>
          <a:stretch>
            <a:fillRect/>
          </a:stretch>
        </p:blipFill>
        <p:spPr>
          <a:xfrm>
            <a:off x="0" y="1343025"/>
            <a:ext cx="9140825" cy="5521325"/>
          </a:xfr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43000" y="57150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imes" pitchFamily="18" charset="0"/>
                <a:ea typeface="MS PGothic" pitchFamily="34" charset="-128"/>
              </a:rPr>
              <a:t>Winter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05400" y="175260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Summer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3276600" y="2590800"/>
            <a:ext cx="1752600" cy="838200"/>
          </a:xfrm>
          <a:prstGeom prst="line">
            <a:avLst/>
          </a:prstGeom>
          <a:noFill/>
          <a:ln w="34925">
            <a:solidFill>
              <a:srgbClr val="000066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 flipV="1">
            <a:off x="2590800" y="2971800"/>
            <a:ext cx="2438400" cy="152400"/>
          </a:xfrm>
          <a:prstGeom prst="line">
            <a:avLst/>
          </a:prstGeom>
          <a:noFill/>
          <a:ln w="34925">
            <a:solidFill>
              <a:srgbClr val="000066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00400" y="2640013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Fall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10000" y="2209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66"/>
                </a:solidFill>
                <a:latin typeface="Times" pitchFamily="18" charset="0"/>
                <a:ea typeface="MS PGothic" pitchFamily="34" charset="-128"/>
              </a:rPr>
              <a:t>Spring</a:t>
            </a:r>
          </a:p>
        </p:txBody>
      </p:sp>
      <p:pic>
        <p:nvPicPr>
          <p:cNvPr id="21513" name="Picture 9" descr="IMG_0427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0"/>
            <a:ext cx="2819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Freeform 10"/>
          <p:cNvSpPr>
            <a:spLocks/>
          </p:cNvSpPr>
          <p:nvPr/>
        </p:nvSpPr>
        <p:spPr bwMode="auto">
          <a:xfrm>
            <a:off x="2057400" y="4876800"/>
            <a:ext cx="622300" cy="1219200"/>
          </a:xfrm>
          <a:custGeom>
            <a:avLst/>
            <a:gdLst>
              <a:gd name="T0" fmla="*/ 0 w 488"/>
              <a:gd name="T1" fmla="*/ 2147483647 h 720"/>
              <a:gd name="T2" fmla="*/ 2147483647 w 488"/>
              <a:gd name="T3" fmla="*/ 2147483647 h 720"/>
              <a:gd name="T4" fmla="*/ 2147483647 w 488"/>
              <a:gd name="T5" fmla="*/ 2147483647 h 720"/>
              <a:gd name="T6" fmla="*/ 2147483647 w 48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88"/>
              <a:gd name="T13" fmla="*/ 0 h 720"/>
              <a:gd name="T14" fmla="*/ 488 w 48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" h="720">
                <a:moveTo>
                  <a:pt x="0" y="720"/>
                </a:moveTo>
                <a:cubicBezTo>
                  <a:pt x="188" y="652"/>
                  <a:pt x="376" y="584"/>
                  <a:pt x="432" y="480"/>
                </a:cubicBezTo>
                <a:cubicBezTo>
                  <a:pt x="488" y="376"/>
                  <a:pt x="344" y="176"/>
                  <a:pt x="336" y="96"/>
                </a:cubicBezTo>
                <a:cubicBezTo>
                  <a:pt x="328" y="16"/>
                  <a:pt x="376" y="16"/>
                  <a:pt x="384" y="0"/>
                </a:cubicBezTo>
              </a:path>
            </a:pathLst>
          </a:custGeom>
          <a:noFill/>
          <a:ln w="34925" cap="flat">
            <a:solidFill>
              <a:srgbClr val="FF0000"/>
            </a:solidFill>
            <a:prstDash val="dash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7772400" y="2209800"/>
            <a:ext cx="152400" cy="533400"/>
          </a:xfrm>
          <a:custGeom>
            <a:avLst/>
            <a:gdLst>
              <a:gd name="T0" fmla="*/ 0 w 152"/>
              <a:gd name="T1" fmla="*/ 2147483647 h 336"/>
              <a:gd name="T2" fmla="*/ 2147483647 w 152"/>
              <a:gd name="T3" fmla="*/ 2147483647 h 336"/>
              <a:gd name="T4" fmla="*/ 2147483647 w 152"/>
              <a:gd name="T5" fmla="*/ 0 h 336"/>
              <a:gd name="T6" fmla="*/ 0 60000 65536"/>
              <a:gd name="T7" fmla="*/ 0 60000 65536"/>
              <a:gd name="T8" fmla="*/ 0 60000 65536"/>
              <a:gd name="T9" fmla="*/ 0 w 152"/>
              <a:gd name="T10" fmla="*/ 0 h 336"/>
              <a:gd name="T11" fmla="*/ 152 w 15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6">
                <a:moveTo>
                  <a:pt x="0" y="336"/>
                </a:moveTo>
                <a:cubicBezTo>
                  <a:pt x="68" y="268"/>
                  <a:pt x="136" y="200"/>
                  <a:pt x="144" y="144"/>
                </a:cubicBezTo>
                <a:cubicBezTo>
                  <a:pt x="152" y="88"/>
                  <a:pt x="64" y="24"/>
                  <a:pt x="48" y="0"/>
                </a:cubicBezTo>
              </a:path>
            </a:pathLst>
          </a:custGeom>
          <a:noFill/>
          <a:ln w="34925" cap="flat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2667000" y="1600200"/>
            <a:ext cx="1295400" cy="2362200"/>
          </a:xfrm>
          <a:prstGeom prst="line">
            <a:avLst/>
          </a:prstGeom>
          <a:noFill/>
          <a:ln w="3492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1295400" y="2743200"/>
            <a:ext cx="1168400" cy="3111500"/>
          </a:xfrm>
          <a:custGeom>
            <a:avLst/>
            <a:gdLst>
              <a:gd name="T0" fmla="*/ 2147483647 w 736"/>
              <a:gd name="T1" fmla="*/ 2147483647 h 1960"/>
              <a:gd name="T2" fmla="*/ 2147483647 w 736"/>
              <a:gd name="T3" fmla="*/ 2147483647 h 1960"/>
              <a:gd name="T4" fmla="*/ 2147483647 w 736"/>
              <a:gd name="T5" fmla="*/ 2147483647 h 1960"/>
              <a:gd name="T6" fmla="*/ 2147483647 w 736"/>
              <a:gd name="T7" fmla="*/ 2147483647 h 1960"/>
              <a:gd name="T8" fmla="*/ 2147483647 w 736"/>
              <a:gd name="T9" fmla="*/ 2147483647 h 1960"/>
              <a:gd name="T10" fmla="*/ 2147483647 w 736"/>
              <a:gd name="T11" fmla="*/ 2147483647 h 1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6"/>
              <a:gd name="T19" fmla="*/ 0 h 1960"/>
              <a:gd name="T20" fmla="*/ 736 w 736"/>
              <a:gd name="T21" fmla="*/ 1960 h 1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6" h="1960">
                <a:moveTo>
                  <a:pt x="200" y="1960"/>
                </a:moveTo>
                <a:cubicBezTo>
                  <a:pt x="208" y="1792"/>
                  <a:pt x="216" y="1624"/>
                  <a:pt x="296" y="1528"/>
                </a:cubicBezTo>
                <a:cubicBezTo>
                  <a:pt x="376" y="1432"/>
                  <a:pt x="624" y="1496"/>
                  <a:pt x="680" y="1384"/>
                </a:cubicBezTo>
                <a:cubicBezTo>
                  <a:pt x="736" y="1272"/>
                  <a:pt x="728" y="1064"/>
                  <a:pt x="632" y="856"/>
                </a:cubicBezTo>
                <a:cubicBezTo>
                  <a:pt x="536" y="648"/>
                  <a:pt x="208" y="272"/>
                  <a:pt x="104" y="136"/>
                </a:cubicBezTo>
                <a:cubicBezTo>
                  <a:pt x="0" y="0"/>
                  <a:pt x="4" y="20"/>
                  <a:pt x="8" y="40"/>
                </a:cubicBezTo>
              </a:path>
            </a:pathLst>
          </a:custGeom>
          <a:noFill/>
          <a:ln w="34925" cap="flat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2438400" y="2590800"/>
            <a:ext cx="5867400" cy="2133600"/>
          </a:xfrm>
          <a:custGeom>
            <a:avLst/>
            <a:gdLst>
              <a:gd name="T0" fmla="*/ 0 w 3648"/>
              <a:gd name="T1" fmla="*/ 2147483647 h 1248"/>
              <a:gd name="T2" fmla="*/ 2147483647 w 3648"/>
              <a:gd name="T3" fmla="*/ 2147483647 h 1248"/>
              <a:gd name="T4" fmla="*/ 2147483647 w 3648"/>
              <a:gd name="T5" fmla="*/ 2147483647 h 1248"/>
              <a:gd name="T6" fmla="*/ 2147483647 w 3648"/>
              <a:gd name="T7" fmla="*/ 2147483647 h 1248"/>
              <a:gd name="T8" fmla="*/ 0 60000 65536"/>
              <a:gd name="T9" fmla="*/ 0 60000 65536"/>
              <a:gd name="T10" fmla="*/ 0 60000 65536"/>
              <a:gd name="T11" fmla="*/ 0 60000 65536"/>
              <a:gd name="T12" fmla="*/ 0 w 3648"/>
              <a:gd name="T13" fmla="*/ 0 h 1248"/>
              <a:gd name="T14" fmla="*/ 3648 w 3648"/>
              <a:gd name="T15" fmla="*/ 1248 h 1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48" h="1248">
                <a:moveTo>
                  <a:pt x="0" y="1248"/>
                </a:moveTo>
                <a:cubicBezTo>
                  <a:pt x="40" y="1056"/>
                  <a:pt x="80" y="864"/>
                  <a:pt x="288" y="672"/>
                </a:cubicBezTo>
                <a:cubicBezTo>
                  <a:pt x="496" y="480"/>
                  <a:pt x="688" y="192"/>
                  <a:pt x="1248" y="96"/>
                </a:cubicBezTo>
                <a:cubicBezTo>
                  <a:pt x="1808" y="0"/>
                  <a:pt x="3240" y="96"/>
                  <a:pt x="3648" y="96"/>
                </a:cubicBezTo>
              </a:path>
            </a:pathLst>
          </a:custGeom>
          <a:noFill/>
          <a:ln w="34925" cap="flat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4495800" y="2743200"/>
            <a:ext cx="990600" cy="609600"/>
          </a:xfrm>
          <a:custGeom>
            <a:avLst/>
            <a:gdLst>
              <a:gd name="T0" fmla="*/ 0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60000 65536"/>
              <a:gd name="T7" fmla="*/ 0 60000 65536"/>
              <a:gd name="T8" fmla="*/ 0 60000 65536"/>
              <a:gd name="T9" fmla="*/ 0 w 576"/>
              <a:gd name="T10" fmla="*/ 0 h 336"/>
              <a:gd name="T11" fmla="*/ 576 w 5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336">
                <a:moveTo>
                  <a:pt x="0" y="0"/>
                </a:moveTo>
                <a:cubicBezTo>
                  <a:pt x="96" y="20"/>
                  <a:pt x="192" y="40"/>
                  <a:pt x="288" y="96"/>
                </a:cubicBezTo>
                <a:cubicBezTo>
                  <a:pt x="384" y="152"/>
                  <a:pt x="528" y="296"/>
                  <a:pt x="576" y="336"/>
                </a:cubicBezTo>
              </a:path>
            </a:pathLst>
          </a:custGeom>
          <a:noFill/>
          <a:ln w="34925" cap="flat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2449513" y="4724400"/>
            <a:ext cx="17462" cy="228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096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Possible Arctic Shipping Routes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28600" y="6705600"/>
            <a:ext cx="304800" cy="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0" y="0"/>
            <a:ext cx="6400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FF00"/>
                </a:solidFill>
                <a:latin typeface="Times New Roman" pitchFamily="18" charset="0"/>
              </a:rPr>
              <a:t>‘Wild Card’ Issue  ~  Multiple Ocean Use Management &amp; Enforcement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1981200" y="3886200"/>
            <a:ext cx="1447800" cy="15240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429000" y="42672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>
                <a:solidFill>
                  <a:srgbClr val="000066"/>
                </a:solidFill>
              </a:rPr>
              <a:t>Arctic Ocean Choke Point</a:t>
            </a:r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6324600" cy="762000"/>
          </a:xfrm>
          <a:noFill/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25000"/>
              </a:spcBef>
            </a:pPr>
            <a:r>
              <a:rPr lang="en-US" sz="1800" b="1" smtClean="0"/>
              <a:t>Bowhead Whale Migrations</a:t>
            </a:r>
            <a:r>
              <a:rPr lang="en-US" sz="1800" smtClean="0"/>
              <a:t> </a:t>
            </a:r>
            <a:r>
              <a:rPr lang="en-US" sz="1800" b="1" smtClean="0"/>
              <a:t>&amp; Arctic Marine Operations</a:t>
            </a:r>
            <a:r>
              <a:rPr lang="en-US" smtClean="0"/>
              <a:t> </a:t>
            </a:r>
          </a:p>
        </p:txBody>
      </p:sp>
      <p:sp>
        <p:nvSpPr>
          <p:cNvPr id="21527" name="Line 24"/>
          <p:cNvSpPr>
            <a:spLocks noChangeShapeType="1"/>
          </p:cNvSpPr>
          <p:nvPr/>
        </p:nvSpPr>
        <p:spPr bwMode="auto">
          <a:xfrm>
            <a:off x="6288088" y="2695575"/>
            <a:ext cx="238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Rectangle 26"/>
          <p:cNvSpPr>
            <a:spLocks noChangeArrowheads="1"/>
          </p:cNvSpPr>
          <p:nvPr/>
        </p:nvSpPr>
        <p:spPr bwMode="auto">
          <a:xfrm>
            <a:off x="6553200" y="2057400"/>
            <a:ext cx="2590800" cy="3429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29" name="Picture 23" descr="2002-04-2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8450" y="2147888"/>
            <a:ext cx="24955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6934200" y="213360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22 April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Bering Strait historical tracks 1 May - 7 SEP 2010 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957263"/>
            <a:ext cx="76962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MXAK logo ari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1046163"/>
            <a:ext cx="12176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87400" y="-22225"/>
            <a:ext cx="7635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</a:rPr>
              <a:t>Bering Strait Region Shipping by Vessel Type:  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</a:rPr>
              <a:t>1 May – 6 September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ages from 1_Intro_FINAL_041709"/>
          <p:cNvPicPr>
            <a:picLocks noChangeAspect="1" noChangeArrowheads="1"/>
          </p:cNvPicPr>
          <p:nvPr/>
        </p:nvPicPr>
        <p:blipFill>
          <a:blip r:embed="rId2" cstate="print"/>
          <a:srcRect t="6358"/>
          <a:stretch>
            <a:fillRect/>
          </a:stretch>
        </p:blipFill>
        <p:spPr bwMode="auto">
          <a:xfrm>
            <a:off x="1371600" y="0"/>
            <a:ext cx="6326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00200" y="152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28800" y="0"/>
            <a:ext cx="5638800" cy="2230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    </a:t>
            </a:r>
            <a:r>
              <a:rPr lang="en-US" b="1">
                <a:solidFill>
                  <a:srgbClr val="FF0000"/>
                </a:solidFill>
              </a:rPr>
              <a:t>AMSA Recommendation from the Arctic States ~ IIIB. Arctic Marine Traffic System</a:t>
            </a:r>
          </a:p>
          <a:p>
            <a:pPr algn="l">
              <a:spcBef>
                <a:spcPct val="50000"/>
              </a:spcBef>
            </a:pPr>
            <a:r>
              <a:rPr lang="en-US" sz="1600" b="1"/>
              <a:t>~ </a:t>
            </a:r>
            <a:r>
              <a:rPr lang="en-US" sz="1600" b="1" i="1"/>
              <a:t>“Comprehensive system to improve monitoring &amp; tracking”</a:t>
            </a:r>
          </a:p>
          <a:p>
            <a:pPr algn="l">
              <a:spcBef>
                <a:spcPct val="50000"/>
              </a:spcBef>
            </a:pPr>
            <a:r>
              <a:rPr lang="en-US" sz="1600" b="1"/>
              <a:t>~ Near, real-time data shared among the Arctic States</a:t>
            </a:r>
          </a:p>
          <a:p>
            <a:pPr algn="l">
              <a:spcBef>
                <a:spcPct val="50000"/>
              </a:spcBef>
            </a:pPr>
            <a:r>
              <a:rPr lang="en-US" sz="1600" b="1"/>
              <a:t>~ Vessel ID, tracks, data fusion &amp; analyses, detection of any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Default Design">
  <a:themeElements>
    <a:clrScheme name="18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8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8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Default Design">
  <a:themeElements>
    <a:clrScheme name="19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9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1_Default Design">
  <a:themeElements>
    <a:clrScheme name="2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Default Design">
  <a:themeElements>
    <a:clrScheme name="1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12624</TotalTime>
  <Words>674</Words>
  <Application>Microsoft Office PowerPoint</Application>
  <PresentationFormat>On-screen Show (4:3)</PresentationFormat>
  <Paragraphs>142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Times New Roman</vt:lpstr>
      <vt:lpstr>Symbol</vt:lpstr>
      <vt:lpstr>Wingdings</vt:lpstr>
      <vt:lpstr>Calibri</vt:lpstr>
      <vt:lpstr>Arial Unicode MS</vt:lpstr>
      <vt:lpstr>Times</vt:lpstr>
      <vt:lpstr>MS PGothic</vt:lpstr>
      <vt:lpstr>Default Design</vt:lpstr>
      <vt:lpstr>18_Default Design</vt:lpstr>
      <vt:lpstr>8_Default Design</vt:lpstr>
      <vt:lpstr>19_Default Design</vt:lpstr>
      <vt:lpstr>21_Default Design</vt:lpstr>
      <vt:lpstr>17_Default Design</vt:lpstr>
      <vt:lpstr>2_Default Design</vt:lpstr>
      <vt:lpstr>7_Default Design</vt:lpstr>
      <vt:lpstr>Office Theme</vt:lpstr>
      <vt:lpstr>Microsoft Photo Editor 3.0 Photo</vt:lpstr>
      <vt:lpstr>  HSRP Arctic Working Group Team: Steve Carmel, Andy Armstrong, Lawson Brigham &amp; Matt Forney (3 teleconferences)</vt:lpstr>
      <vt:lpstr>Scenarios on the Future of  Arctic Marine Navigation in 2050</vt:lpstr>
      <vt:lpstr>Slide 3</vt:lpstr>
      <vt:lpstr>Slide 4</vt:lpstr>
      <vt:lpstr>HSRP Arctic WG Key Issues:   </vt:lpstr>
      <vt:lpstr>Slide 6</vt:lpstr>
      <vt:lpstr>Bowhead Whale Migrations &amp; Arctic Marine Operations </vt:lpstr>
      <vt:lpstr>Slide 8</vt:lpstr>
      <vt:lpstr>Slide 9</vt:lpstr>
      <vt:lpstr>Slide 10</vt:lpstr>
      <vt:lpstr>Actions from the HSRP Arctic WG:</vt:lpstr>
      <vt:lpstr>Slide 12</vt:lpstr>
      <vt:lpstr>Slide 13</vt:lpstr>
      <vt:lpstr>Slide 14</vt:lpstr>
      <vt:lpstr>Slide 15</vt:lpstr>
      <vt:lpstr>Slide 16</vt:lpstr>
      <vt:lpstr>Slide 17</vt:lpstr>
      <vt:lpstr>“Stricken cruise ship off Antarctic evacuated”       MSNBC- 11/23/07</vt:lpstr>
      <vt:lpstr>Slide 19</vt:lpstr>
      <vt:lpstr>Costa Concordia Accident ~ Implications for Polar Cruising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kathy.watson</cp:lastModifiedBy>
  <cp:revision>595</cp:revision>
  <dcterms:created xsi:type="dcterms:W3CDTF">2008-04-18T20:38:17Z</dcterms:created>
  <dcterms:modified xsi:type="dcterms:W3CDTF">2012-06-08T12:22:53Z</dcterms:modified>
</cp:coreProperties>
</file>